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585"/>
  </p:normalViewPr>
  <p:slideViewPr>
    <p:cSldViewPr snapToGrid="0">
      <p:cViewPr varScale="1">
        <p:scale>
          <a:sx n="88" d="100"/>
          <a:sy n="88" d="100"/>
        </p:scale>
        <p:origin x="192" y="80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zsuzsajavorka\Library\CloudStorage\OneDrive-TechnopolisGroupLtd\Projects\4237%20HEInnovate_2023-24\Task%203a%20-%20Maintenance\Statistics%20on%20HEInnovate\Data%20analysis%20-%20HEInnovate_1306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'Users '!$C$52</c:f>
              <c:strCache>
                <c:ptCount val="1"/>
                <c:pt idx="0">
                  <c:v>New Users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'Users '!$D$51:$M$51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'Users '!$D$52:$M$52</c:f>
              <c:numCache>
                <c:formatCode>General</c:formatCode>
                <c:ptCount val="10"/>
                <c:pt idx="0">
                  <c:v>2836</c:v>
                </c:pt>
                <c:pt idx="1">
                  <c:v>2528</c:v>
                </c:pt>
                <c:pt idx="2">
                  <c:v>7735</c:v>
                </c:pt>
                <c:pt idx="3">
                  <c:v>2368</c:v>
                </c:pt>
                <c:pt idx="4">
                  <c:v>3860</c:v>
                </c:pt>
                <c:pt idx="5">
                  <c:v>1028</c:v>
                </c:pt>
                <c:pt idx="6">
                  <c:v>2255</c:v>
                </c:pt>
                <c:pt idx="7">
                  <c:v>4203</c:v>
                </c:pt>
                <c:pt idx="8">
                  <c:v>2208</c:v>
                </c:pt>
                <c:pt idx="9">
                  <c:v>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4-4505-8F5B-4A23A7658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628160"/>
        <c:axId val="329547376"/>
      </c:barChart>
      <c:catAx>
        <c:axId val="3296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47376"/>
        <c:crosses val="autoZero"/>
        <c:auto val="1"/>
        <c:lblAlgn val="ctr"/>
        <c:lblOffset val="100"/>
        <c:noMultiLvlLbl val="0"/>
      </c:catAx>
      <c:valAx>
        <c:axId val="32954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6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Dimension!$E$22:$E$29</c:f>
              <c:strCache>
                <c:ptCount val="8"/>
                <c:pt idx="0">
                  <c:v>Leadership and governance </c:v>
                </c:pt>
                <c:pt idx="1">
                  <c:v>Organisational Capacity: Funding, People and Incentives</c:v>
                </c:pt>
                <c:pt idx="2">
                  <c:v>Entrepreneurial Teaching and Learning</c:v>
                </c:pt>
                <c:pt idx="3">
                  <c:v>Preparing and Supporting Entrepreneurs</c:v>
                </c:pt>
                <c:pt idx="4">
                  <c:v>Digital Transformation and Capability</c:v>
                </c:pt>
                <c:pt idx="5">
                  <c:v>Knowledge Exchange and Collaboration</c:v>
                </c:pt>
                <c:pt idx="6">
                  <c:v>The Internationalised Institution</c:v>
                </c:pt>
                <c:pt idx="7">
                  <c:v>Measuring Impact</c:v>
                </c:pt>
              </c:strCache>
            </c:strRef>
          </c:cat>
          <c:val>
            <c:numRef>
              <c:f>Dimension!$F$22:$F$29</c:f>
              <c:numCache>
                <c:formatCode>#,##0</c:formatCode>
                <c:ptCount val="8"/>
                <c:pt idx="0" formatCode="General">
                  <c:v>21490</c:v>
                </c:pt>
                <c:pt idx="1">
                  <c:v>20494</c:v>
                </c:pt>
                <c:pt idx="2">
                  <c:v>20623</c:v>
                </c:pt>
                <c:pt idx="3">
                  <c:v>19843</c:v>
                </c:pt>
                <c:pt idx="4">
                  <c:v>8825</c:v>
                </c:pt>
                <c:pt idx="5">
                  <c:v>19839</c:v>
                </c:pt>
                <c:pt idx="6">
                  <c:v>19708</c:v>
                </c:pt>
                <c:pt idx="7">
                  <c:v>19187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16-4148-B142-660965404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0546816"/>
        <c:axId val="360355824"/>
      </c:barChart>
      <c:catAx>
        <c:axId val="49054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355824"/>
        <c:crosses val="autoZero"/>
        <c:auto val="1"/>
        <c:lblAlgn val="ctr"/>
        <c:lblOffset val="100"/>
        <c:noMultiLvlLbl val="0"/>
      </c:catAx>
      <c:valAx>
        <c:axId val="360355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5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38625023356249E-2"/>
          <c:y val="3.4754158116094759E-2"/>
          <c:w val="0.94046572591222832"/>
          <c:h val="0.758652622338057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218992"/>
        <c:axId val="565220720"/>
      </c:barChart>
      <c:catAx>
        <c:axId val="5652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20720"/>
        <c:crosses val="autoZero"/>
        <c:auto val="1"/>
        <c:lblAlgn val="ctr"/>
        <c:lblOffset val="100"/>
        <c:noMultiLvlLbl val="0"/>
      </c:catAx>
      <c:valAx>
        <c:axId val="56522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218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Submitted SAs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Sheet1!$B$4:$B$29</c:f>
              <c:strCache>
                <c:ptCount val="26"/>
                <c:pt idx="0">
                  <c:v>Spain</c:v>
                </c:pt>
                <c:pt idx="1">
                  <c:v>Hungary</c:v>
                </c:pt>
                <c:pt idx="2">
                  <c:v>Austria</c:v>
                </c:pt>
                <c:pt idx="3">
                  <c:v>Portugal</c:v>
                </c:pt>
                <c:pt idx="4">
                  <c:v>Finland</c:v>
                </c:pt>
                <c:pt idx="5">
                  <c:v>Ireland</c:v>
                </c:pt>
                <c:pt idx="6">
                  <c:v>Latvia</c:v>
                </c:pt>
                <c:pt idx="7">
                  <c:v>Greece</c:v>
                </c:pt>
                <c:pt idx="8">
                  <c:v>Poland</c:v>
                </c:pt>
                <c:pt idx="9">
                  <c:v>Netherlands</c:v>
                </c:pt>
                <c:pt idx="10">
                  <c:v>Belgium</c:v>
                </c:pt>
                <c:pt idx="11">
                  <c:v>Croatia</c:v>
                </c:pt>
                <c:pt idx="12">
                  <c:v>Bulgaria</c:v>
                </c:pt>
                <c:pt idx="13">
                  <c:v>Italy</c:v>
                </c:pt>
                <c:pt idx="14">
                  <c:v>Germany</c:v>
                </c:pt>
                <c:pt idx="15">
                  <c:v>Lithuania</c:v>
                </c:pt>
                <c:pt idx="16">
                  <c:v>Denmark</c:v>
                </c:pt>
                <c:pt idx="17">
                  <c:v>Cyprus</c:v>
                </c:pt>
                <c:pt idx="18">
                  <c:v>Czechia</c:v>
                </c:pt>
                <c:pt idx="19">
                  <c:v>Slovakia</c:v>
                </c:pt>
                <c:pt idx="20">
                  <c:v>Sweden</c:v>
                </c:pt>
                <c:pt idx="21">
                  <c:v>Estonia</c:v>
                </c:pt>
                <c:pt idx="22">
                  <c:v>France</c:v>
                </c:pt>
                <c:pt idx="23">
                  <c:v>Slovenia</c:v>
                </c:pt>
                <c:pt idx="24">
                  <c:v>Malta</c:v>
                </c:pt>
                <c:pt idx="25">
                  <c:v>Luxembourg</c:v>
                </c:pt>
              </c:strCache>
            </c:strRef>
          </c:cat>
          <c:val>
            <c:numRef>
              <c:f>Sheet1!$C$4:$C$29</c:f>
              <c:numCache>
                <c:formatCode>General</c:formatCode>
                <c:ptCount val="26"/>
                <c:pt idx="0">
                  <c:v>470</c:v>
                </c:pt>
                <c:pt idx="1">
                  <c:v>404</c:v>
                </c:pt>
                <c:pt idx="2">
                  <c:v>376</c:v>
                </c:pt>
                <c:pt idx="3">
                  <c:v>371</c:v>
                </c:pt>
                <c:pt idx="4">
                  <c:v>335</c:v>
                </c:pt>
                <c:pt idx="5">
                  <c:v>332</c:v>
                </c:pt>
                <c:pt idx="6">
                  <c:v>325</c:v>
                </c:pt>
                <c:pt idx="7">
                  <c:v>294</c:v>
                </c:pt>
                <c:pt idx="8">
                  <c:v>263</c:v>
                </c:pt>
                <c:pt idx="9">
                  <c:v>262</c:v>
                </c:pt>
                <c:pt idx="10">
                  <c:v>258</c:v>
                </c:pt>
                <c:pt idx="11">
                  <c:v>246</c:v>
                </c:pt>
                <c:pt idx="12">
                  <c:v>241</c:v>
                </c:pt>
                <c:pt idx="13">
                  <c:v>225</c:v>
                </c:pt>
                <c:pt idx="14">
                  <c:v>180</c:v>
                </c:pt>
                <c:pt idx="15">
                  <c:v>171</c:v>
                </c:pt>
                <c:pt idx="16">
                  <c:v>160</c:v>
                </c:pt>
                <c:pt idx="17">
                  <c:v>137</c:v>
                </c:pt>
                <c:pt idx="18">
                  <c:v>134</c:v>
                </c:pt>
                <c:pt idx="19">
                  <c:v>121</c:v>
                </c:pt>
                <c:pt idx="20">
                  <c:v>104</c:v>
                </c:pt>
                <c:pt idx="21">
                  <c:v>98</c:v>
                </c:pt>
                <c:pt idx="22">
                  <c:v>92</c:v>
                </c:pt>
                <c:pt idx="23">
                  <c:v>38</c:v>
                </c:pt>
                <c:pt idx="24">
                  <c:v>8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D-4763-8782-C249BC427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101695"/>
        <c:axId val="512106303"/>
      </c:barChart>
      <c:catAx>
        <c:axId val="51210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06303"/>
        <c:crosses val="autoZero"/>
        <c:auto val="1"/>
        <c:lblAlgn val="ctr"/>
        <c:lblOffset val="100"/>
        <c:noMultiLvlLbl val="0"/>
      </c:catAx>
      <c:valAx>
        <c:axId val="512106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0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chnopolis Designer set">
    <a:dk1>
      <a:srgbClr val="000000"/>
    </a:dk1>
    <a:lt1>
      <a:srgbClr val="FFFFFF"/>
    </a:lt1>
    <a:dk2>
      <a:srgbClr val="CF342C"/>
    </a:dk2>
    <a:lt2>
      <a:srgbClr val="9D9D9D"/>
    </a:lt2>
    <a:accent1>
      <a:srgbClr val="C73C3A"/>
    </a:accent1>
    <a:accent2>
      <a:srgbClr val="6698AF"/>
    </a:accent2>
    <a:accent3>
      <a:srgbClr val="F8C558"/>
    </a:accent3>
    <a:accent4>
      <a:srgbClr val="A69EC1"/>
    </a:accent4>
    <a:accent5>
      <a:srgbClr val="BAD7DA"/>
    </a:accent5>
    <a:accent6>
      <a:srgbClr val="4E9F82"/>
    </a:accent6>
    <a:hlink>
      <a:srgbClr val="C73C3A"/>
    </a:hlink>
    <a:folHlink>
      <a:srgbClr val="A3342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chnopolis Designer set">
    <a:dk1>
      <a:srgbClr val="000000"/>
    </a:dk1>
    <a:lt1>
      <a:srgbClr val="FFFFFF"/>
    </a:lt1>
    <a:dk2>
      <a:srgbClr val="CF342C"/>
    </a:dk2>
    <a:lt2>
      <a:srgbClr val="9D9D9D"/>
    </a:lt2>
    <a:accent1>
      <a:srgbClr val="C73C3A"/>
    </a:accent1>
    <a:accent2>
      <a:srgbClr val="6698AF"/>
    </a:accent2>
    <a:accent3>
      <a:srgbClr val="F8C558"/>
    </a:accent3>
    <a:accent4>
      <a:srgbClr val="A69EC1"/>
    </a:accent4>
    <a:accent5>
      <a:srgbClr val="BAD7DA"/>
    </a:accent5>
    <a:accent6>
      <a:srgbClr val="4E9F82"/>
    </a:accent6>
    <a:hlink>
      <a:srgbClr val="C73C3A"/>
    </a:hlink>
    <a:folHlink>
      <a:srgbClr val="A3342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chnopolis Designer set">
    <a:dk1>
      <a:srgbClr val="000000"/>
    </a:dk1>
    <a:lt1>
      <a:srgbClr val="FFFFFF"/>
    </a:lt1>
    <a:dk2>
      <a:srgbClr val="CF342C"/>
    </a:dk2>
    <a:lt2>
      <a:srgbClr val="9D9D9D"/>
    </a:lt2>
    <a:accent1>
      <a:srgbClr val="C73C3A"/>
    </a:accent1>
    <a:accent2>
      <a:srgbClr val="6698AF"/>
    </a:accent2>
    <a:accent3>
      <a:srgbClr val="F8C558"/>
    </a:accent3>
    <a:accent4>
      <a:srgbClr val="A69EC1"/>
    </a:accent4>
    <a:accent5>
      <a:srgbClr val="BAD7DA"/>
    </a:accent5>
    <a:accent6>
      <a:srgbClr val="4E9F82"/>
    </a:accent6>
    <a:hlink>
      <a:srgbClr val="C73C3A"/>
    </a:hlink>
    <a:folHlink>
      <a:srgbClr val="A3342F"/>
    </a:folHlink>
  </a:clrScheme>
  <a:fontScheme name="Century Gothic">
    <a:maj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F03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461</TotalTime>
  <Words>431</Words>
  <Application>Microsoft Macintosh PowerPoint</Application>
  <PresentationFormat>Widescreen</PresentationFormat>
  <Paragraphs>118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Data on HEInnovate use (2013-2023)</vt:lpstr>
      <vt:lpstr>User registrations</vt:lpstr>
      <vt:lpstr>User registrations</vt:lpstr>
      <vt:lpstr>Total number of self-assessments </vt:lpstr>
      <vt:lpstr>Total number of self-assessments</vt:lpstr>
      <vt:lpstr>Number of self-assessments by dimension</vt:lpstr>
      <vt:lpstr>Number of submitted self-assessments by EU MS</vt:lpstr>
      <vt:lpstr>Number of self-assessments by non-EU country</vt:lpstr>
      <vt:lpstr>Number of HEIs with self-assessment submission  by country</vt:lpstr>
      <vt:lpstr>Number of HEIs with self-assessment submission by EU MS</vt:lpstr>
      <vt:lpstr>Number of HEIs with self-assessment submission by EU MS </vt:lpstr>
      <vt:lpstr>Number of HEIs with self-assessment submission by EU MS</vt:lpstr>
      <vt:lpstr>Number of HEIs with self-assessment submission by non-EU country</vt:lpstr>
      <vt:lpstr>                     Make your self-assessment at https://heinnovate.eu/en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HEInnovate statistics</dc:title>
  <dc:creator>POHL Linus (EAC)</dc:creator>
  <cp:lastModifiedBy>Zsuzsa Javorka</cp:lastModifiedBy>
  <cp:revision>25</cp:revision>
  <cp:lastPrinted>2023-06-22T13:49:21Z</cp:lastPrinted>
  <dcterms:created xsi:type="dcterms:W3CDTF">2023-06-19T08:38:56Z</dcterms:created>
  <dcterms:modified xsi:type="dcterms:W3CDTF">2023-06-29T13:58:45Z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2023-06-19T08:38:57Z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d8c79fe5-4844-4743-98b2-95e47027c8e2</vt:lpwstr>
  </property>
  <property fmtid="{D5CDD505-2E9C-101B-9397-08002B2CF9AE}" pid="8" name="MSIP_Label_6bd9ddd1-4d20-43f6-abfa-fc3c07406f94_ContentBits">
    <vt:lpwstr>0</vt:lpwstr>
  </property>
</Properties>
</file>